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291" autoAdjust="0"/>
  </p:normalViewPr>
  <p:slideViewPr>
    <p:cSldViewPr snapToGrid="0">
      <p:cViewPr>
        <p:scale>
          <a:sx n="70" d="100"/>
          <a:sy n="70" d="100"/>
        </p:scale>
        <p:origin x="7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2448A-0018-436A-90EC-8D4F86DA0E2B}" type="datetimeFigureOut">
              <a:rPr lang="en-US" smtClean="0"/>
              <a:t>3/7/2021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BC9C4-49CC-4BF8-AF89-42583E2F03DD}" type="slidenum">
              <a:rPr lang="en-US" smtClean="0"/>
              <a:t>‹#›</a:t>
            </a:fld>
            <a:endParaRPr lang="en-US" dirty="0"/>
          </a:p>
        </p:txBody>
      </p:sp>
    </p:spTree>
    <p:extLst>
      <p:ext uri="{BB962C8B-B14F-4D97-AF65-F5344CB8AC3E}">
        <p14:creationId xmlns:p14="http://schemas.microsoft.com/office/powerpoint/2010/main" val="342112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gn="just">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Crops grown- Alberta is well known for growing of barley, wheat, fall rye and pulses.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staple industry in this region is agriculture. The primary crops are wheat, barley and canola. The region is dominated by strong livestock sector. People practices intensive farming with several family farms. Foods made-Iconic foods are made in Alberta These foods include: Alberta beef, Perogies, Green onion cakes, Bison, Bloody Caesar, and Ginger Beef.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0BC9C4-49CC-4BF8-AF89-42583E2F03DD}" type="slidenum">
              <a:rPr lang="en-US" smtClean="0"/>
              <a:t>3</a:t>
            </a:fld>
            <a:endParaRPr lang="en-US" dirty="0"/>
          </a:p>
        </p:txBody>
      </p:sp>
    </p:spTree>
    <p:extLst>
      <p:ext uri="{BB962C8B-B14F-4D97-AF65-F5344CB8AC3E}">
        <p14:creationId xmlns:p14="http://schemas.microsoft.com/office/powerpoint/2010/main" val="23590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Alberta there are several mountains that in one way or the other influences agricultural production in the regions. For instance we have Mount Columbia which is around 12, 293 fts.  We also have mount Alberta with the height of 11,873 fts. These mountains offers a favorable climatic conditions like temperature for growth of crops such as wheat and barley. Cattle, sheep and pigs are common animals in this region.</a:t>
            </a:r>
          </a:p>
        </p:txBody>
      </p:sp>
      <p:sp>
        <p:nvSpPr>
          <p:cNvPr id="4" name="Slide Number Placeholder 3"/>
          <p:cNvSpPr>
            <a:spLocks noGrp="1"/>
          </p:cNvSpPr>
          <p:nvPr>
            <p:ph type="sldNum" sz="quarter" idx="5"/>
          </p:nvPr>
        </p:nvSpPr>
        <p:spPr/>
        <p:txBody>
          <a:bodyPr/>
          <a:lstStyle/>
          <a:p>
            <a:fld id="{870BC9C4-49CC-4BF8-AF89-42583E2F03DD}" type="slidenum">
              <a:rPr lang="en-US" smtClean="0"/>
              <a:t>4</a:t>
            </a:fld>
            <a:endParaRPr lang="en-US" dirty="0"/>
          </a:p>
        </p:txBody>
      </p:sp>
    </p:spTree>
    <p:extLst>
      <p:ext uri="{BB962C8B-B14F-4D97-AF65-F5344CB8AC3E}">
        <p14:creationId xmlns:p14="http://schemas.microsoft.com/office/powerpoint/2010/main" val="190172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gn="just">
              <a:lnSpc>
                <a:spcPct val="200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Cuisine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Alberta is known for producing several types of foods. For instance, it produces Perogies foods such as , Bloody Caesar, Ginger beef, Green onion cakes, Alberta beef, Puffed wheat squares, Taber corn, Edmonton-style donairs and Vietnamese subs. For instance pierogi which is the one of common dishes is pan fried and its associated with European cuisine. It is made covering unleaved dough with </a:t>
            </a:r>
            <a:r>
              <a:rPr lang="en-US" sz="2800" b="0" i="0" dirty="0">
                <a:solidFill>
                  <a:srgbClr val="4D5156"/>
                </a:solidFill>
                <a:effectLst/>
                <a:latin typeface="arial" panose="020B0604020202020204" pitchFamily="34" charset="0"/>
              </a:rPr>
              <a:t>savoury </a:t>
            </a:r>
            <a:r>
              <a:rPr lang="en-US" sz="1800" dirty="0">
                <a:effectLst/>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870BC9C4-49CC-4BF8-AF89-42583E2F03DD}" type="slidenum">
              <a:rPr lang="en-US" smtClean="0"/>
              <a:t>5</a:t>
            </a:fld>
            <a:endParaRPr lang="en-US" dirty="0"/>
          </a:p>
        </p:txBody>
      </p:sp>
    </p:spTree>
    <p:extLst>
      <p:ext uri="{BB962C8B-B14F-4D97-AF65-F5344CB8AC3E}">
        <p14:creationId xmlns:p14="http://schemas.microsoft.com/office/powerpoint/2010/main" val="214471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a:t>In Alberta, Chinese and Indians are some of  immigrants who have recently occupied large parts of the United States of America. Recently had Mexican and Philippines coming in this region. These immigrants holds some culture. Most prepared foods especially by Chinese are deep fried like crisps textured foods. They also prepare Red-cooked pork for their families.</a:t>
            </a:r>
            <a:r>
              <a:rPr lang="en-US" dirty="0">
                <a:latin typeface="Times New Roman" panose="02020603050405020304" pitchFamily="18" charset="0"/>
                <a:cs typeface="Times New Roman" panose="02020603050405020304" pitchFamily="18" charset="0"/>
              </a:rPr>
              <a:t> Beef is the common type of foods in local markets. Other foods are cucumbers, cabbage, pumpkins, corn and beets among others </a:t>
            </a:r>
          </a:p>
          <a:p>
            <a:endParaRPr lang="en-US" dirty="0"/>
          </a:p>
        </p:txBody>
      </p:sp>
      <p:sp>
        <p:nvSpPr>
          <p:cNvPr id="4" name="Slide Number Placeholder 3"/>
          <p:cNvSpPr>
            <a:spLocks noGrp="1"/>
          </p:cNvSpPr>
          <p:nvPr>
            <p:ph type="sldNum" sz="quarter" idx="5"/>
          </p:nvPr>
        </p:nvSpPr>
        <p:spPr/>
        <p:txBody>
          <a:bodyPr/>
          <a:lstStyle/>
          <a:p>
            <a:fld id="{870BC9C4-49CC-4BF8-AF89-42583E2F03DD}" type="slidenum">
              <a:rPr lang="en-US" smtClean="0"/>
              <a:t>6</a:t>
            </a:fld>
            <a:endParaRPr lang="en-US" dirty="0"/>
          </a:p>
        </p:txBody>
      </p:sp>
    </p:spTree>
    <p:extLst>
      <p:ext uri="{BB962C8B-B14F-4D97-AF65-F5344CB8AC3E}">
        <p14:creationId xmlns:p14="http://schemas.microsoft.com/office/powerpoint/2010/main" val="292689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gn="just">
              <a:lnSpc>
                <a:spcPct val="200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Procedure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Wash the meat and pressure cook for 25 mins with 1 tsp of garlic paste and ginger, 1tsp black  pepper, salt, 1 grated tomato and onion.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When the meat is ready drain and set aside the reserve the soup. 1 cup of rice add 1 and ½ of liquid.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Heat the pan with butter and oil.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Add spices, cinnamon, cloves, pepper, cardamom, cumin.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When spices splutter in oil add onion and fry wile stirring and add tomatoes then cumin and turmeric.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Add the boiled meat and stir and taste salt and add water.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When water boils add your washed rice, add coriander and stir a little.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Heat the rice in a sealed tin till water diminishes.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80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When water is little, reduce heat and leave it ready to steam for 13 minutes and the food is ready to serve.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Mutton pilau is known to be originated from India. It has a cultural significance of being loved by elders to be cooked during dowry engagements. The ingredients are produced in several countries like India, Congo, Kenya and South Africa.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0BC9C4-49CC-4BF8-AF89-42583E2F03DD}" type="slidenum">
              <a:rPr lang="en-US" smtClean="0"/>
              <a:t>7</a:t>
            </a:fld>
            <a:endParaRPr lang="en-US" dirty="0"/>
          </a:p>
        </p:txBody>
      </p:sp>
    </p:spTree>
    <p:extLst>
      <p:ext uri="{BB962C8B-B14F-4D97-AF65-F5344CB8AC3E}">
        <p14:creationId xmlns:p14="http://schemas.microsoft.com/office/powerpoint/2010/main" val="1408506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C30DD499-4414-4155-BB98-31101AFD84D3}" type="datetimeFigureOut">
              <a:rPr lang="en-US" smtClean="0"/>
              <a:t>3/7/2021</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9E8EEF2D-48F7-4880-A8E9-474A5344728B}" type="slidenum">
              <a:rPr lang="en-US" smtClean="0"/>
              <a:t>‹#›</a:t>
            </a:fld>
            <a:endParaRPr lang="en-US" dirty="0"/>
          </a:p>
        </p:txBody>
      </p:sp>
    </p:spTree>
    <p:extLst>
      <p:ext uri="{BB962C8B-B14F-4D97-AF65-F5344CB8AC3E}">
        <p14:creationId xmlns:p14="http://schemas.microsoft.com/office/powerpoint/2010/main" val="25590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85476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222784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137371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308988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360282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319297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157111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35862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425508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350994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128468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1531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297695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118413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402886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0DD499-4414-4155-BB98-31101AFD84D3}"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E8EEF2D-48F7-4880-A8E9-474A5344728B}" type="slidenum">
              <a:rPr lang="en-US" smtClean="0"/>
              <a:t>‹#›</a:t>
            </a:fld>
            <a:endParaRPr lang="en-US" dirty="0"/>
          </a:p>
        </p:txBody>
      </p:sp>
    </p:spTree>
    <p:extLst>
      <p:ext uri="{BB962C8B-B14F-4D97-AF65-F5344CB8AC3E}">
        <p14:creationId xmlns:p14="http://schemas.microsoft.com/office/powerpoint/2010/main" val="168920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30DD499-4414-4155-BB98-31101AFD84D3}" type="datetimeFigureOut">
              <a:rPr lang="en-US" smtClean="0"/>
              <a:t>3/7/2021</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E8EEF2D-48F7-4880-A8E9-474A5344728B}" type="slidenum">
              <a:rPr lang="en-US" smtClean="0"/>
              <a:t>‹#›</a:t>
            </a:fld>
            <a:endParaRPr lang="en-US" dirty="0"/>
          </a:p>
        </p:txBody>
      </p:sp>
    </p:spTree>
    <p:extLst>
      <p:ext uri="{BB962C8B-B14F-4D97-AF65-F5344CB8AC3E}">
        <p14:creationId xmlns:p14="http://schemas.microsoft.com/office/powerpoint/2010/main" val="1552315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macleans.ca/economy/money-economy/from-farm-to-tab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0FAA-8E87-4599-9356-D33AB4B3B58C}"/>
              </a:ext>
            </a:extLst>
          </p:cNvPr>
          <p:cNvSpPr>
            <a:spLocks noGrp="1"/>
          </p:cNvSpPr>
          <p:nvPr>
            <p:ph type="ctrTitle"/>
          </p:nvPr>
        </p:nvSpPr>
        <p:spPr>
          <a:xfrm>
            <a:off x="1524000" y="1122363"/>
            <a:ext cx="9144000" cy="2133599"/>
          </a:xfrm>
        </p:spPr>
        <p:txBody>
          <a:bodyPr>
            <a:normAutofit/>
          </a:bodyPr>
          <a:lstStyle/>
          <a:p>
            <a:pPr algn="ctr"/>
            <a:r>
              <a:rPr lang="en-US" sz="3200" dirty="0">
                <a:latin typeface="Times New Roman" panose="02020603050405020304" pitchFamily="18" charset="0"/>
                <a:cs typeface="Times New Roman" panose="02020603050405020304" pitchFamily="18" charset="0"/>
              </a:rPr>
              <a:t>Alberto Food production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Name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Institution </a:t>
            </a:r>
          </a:p>
        </p:txBody>
      </p:sp>
      <p:sp>
        <p:nvSpPr>
          <p:cNvPr id="3" name="Subtitle 2">
            <a:extLst>
              <a:ext uri="{FF2B5EF4-FFF2-40B4-BE49-F238E27FC236}">
                <a16:creationId xmlns:a16="http://schemas.microsoft.com/office/drawing/2014/main" id="{0087472B-B271-431D-A3D1-5B825F90635A}"/>
              </a:ext>
            </a:extLst>
          </p:cNvPr>
          <p:cNvSpPr>
            <a:spLocks noGrp="1"/>
          </p:cNvSpPr>
          <p:nvPr>
            <p:ph type="subTitle" idx="1"/>
          </p:nvPr>
        </p:nvSpPr>
        <p:spPr>
          <a:xfrm>
            <a:off x="1683171" y="3767446"/>
            <a:ext cx="8825658" cy="861420"/>
          </a:xfrm>
        </p:spPr>
        <p:txBody>
          <a:bodyPr>
            <a:normAutofit fontScale="77500" lnSpcReduction="20000"/>
          </a:bodyPr>
          <a:lstStyle/>
          <a:p>
            <a:pPr algn="ctr"/>
            <a:r>
              <a:rPr lang="en-US" sz="3200" dirty="0">
                <a:latin typeface="Times New Roman" panose="02020603050405020304" pitchFamily="18" charset="0"/>
                <a:cs typeface="Times New Roman" panose="02020603050405020304" pitchFamily="18" charset="0"/>
              </a:rPr>
              <a:t>Course </a:t>
            </a:r>
          </a:p>
          <a:p>
            <a:pPr algn="ctr"/>
            <a:r>
              <a:rPr lang="en-US" sz="3200" dirty="0">
                <a:latin typeface="Times New Roman" panose="02020603050405020304" pitchFamily="18" charset="0"/>
                <a:cs typeface="Times New Roman" panose="02020603050405020304" pitchFamily="18" charset="0"/>
              </a:rPr>
              <a:t>Date </a:t>
            </a:r>
          </a:p>
        </p:txBody>
      </p:sp>
    </p:spTree>
    <p:extLst>
      <p:ext uri="{BB962C8B-B14F-4D97-AF65-F5344CB8AC3E}">
        <p14:creationId xmlns:p14="http://schemas.microsoft.com/office/powerpoint/2010/main" val="77875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82A20-BFA1-48D9-BD01-AC0F38018651}"/>
              </a:ext>
            </a:extLst>
          </p:cNvPr>
          <p:cNvSpPr>
            <a:spLocks noGrp="1"/>
          </p:cNvSpPr>
          <p:nvPr>
            <p:ph type="title"/>
          </p:nvPr>
        </p:nvSpPr>
        <p:spPr/>
        <p:txBody>
          <a:bodyPr/>
          <a:lstStyle/>
          <a:p>
            <a:r>
              <a:rPr lang="en-US" dirty="0"/>
              <a:t>Food production in Alberto </a:t>
            </a:r>
          </a:p>
        </p:txBody>
      </p:sp>
      <p:sp>
        <p:nvSpPr>
          <p:cNvPr id="6" name="Text Placeholder 5">
            <a:extLst>
              <a:ext uri="{FF2B5EF4-FFF2-40B4-BE49-F238E27FC236}">
                <a16:creationId xmlns:a16="http://schemas.microsoft.com/office/drawing/2014/main" id="{D84E8297-0B64-4B8C-91A2-BDDF9441963E}"/>
              </a:ext>
            </a:extLst>
          </p:cNvPr>
          <p:cNvSpPr>
            <a:spLocks noGrp="1"/>
          </p:cNvSpPr>
          <p:nvPr>
            <p:ph type="body" idx="1"/>
          </p:nvPr>
        </p:nvSpPr>
        <p:spPr/>
        <p:txBody>
          <a:bodyPr/>
          <a:lstStyle/>
          <a:p>
            <a:r>
              <a:rPr lang="en-US" dirty="0"/>
              <a:t>Introduction </a:t>
            </a:r>
          </a:p>
        </p:txBody>
      </p:sp>
      <p:sp>
        <p:nvSpPr>
          <p:cNvPr id="5" name="Content Placeholder 4">
            <a:extLst>
              <a:ext uri="{FF2B5EF4-FFF2-40B4-BE49-F238E27FC236}">
                <a16:creationId xmlns:a16="http://schemas.microsoft.com/office/drawing/2014/main" id="{3255724C-0031-4FE1-950E-2B05720CA9A9}"/>
              </a:ext>
            </a:extLst>
          </p:cNvPr>
          <p:cNvSpPr>
            <a:spLocks noGrp="1"/>
          </p:cNvSpPr>
          <p:nvPr>
            <p:ph sz="half" idx="2"/>
          </p:nvPr>
        </p:nvSpPr>
        <p:spPr>
          <a:xfrm>
            <a:off x="491320" y="2505075"/>
            <a:ext cx="6482688" cy="4352925"/>
          </a:xfrm>
        </p:spPr>
        <p:txBody>
          <a:bodyPr>
            <a:noAutofit/>
          </a:bodyPr>
          <a:lstStyle/>
          <a:p>
            <a:pPr marL="0" marR="0" indent="0">
              <a:lnSpc>
                <a:spcPct val="200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paper address food and culture of Canada. I have chosen Alberta as my region in my cooking group. It is estimated to have a population of about 4,067,175 people and to be approximately 660,000 kilometers squared.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7" name="Text Placeholder 6">
            <a:extLst>
              <a:ext uri="{FF2B5EF4-FFF2-40B4-BE49-F238E27FC236}">
                <a16:creationId xmlns:a16="http://schemas.microsoft.com/office/drawing/2014/main" id="{06EA8D54-FCB1-4CAC-AB87-A43AAC21A889}"/>
              </a:ext>
            </a:extLst>
          </p:cNvPr>
          <p:cNvSpPr>
            <a:spLocks noGrp="1"/>
          </p:cNvSpPr>
          <p:nvPr>
            <p:ph type="body" sz="quarter" idx="3"/>
          </p:nvPr>
        </p:nvSpPr>
        <p:spPr>
          <a:xfrm>
            <a:off x="7356142" y="1681163"/>
            <a:ext cx="3999245" cy="823912"/>
          </a:xfrm>
        </p:spPr>
        <p:txBody>
          <a:bodyPr/>
          <a:lstStyle/>
          <a:p>
            <a:pPr algn="ctr"/>
            <a:r>
              <a:rPr lang="en-US" dirty="0"/>
              <a:t>Image </a:t>
            </a:r>
          </a:p>
        </p:txBody>
      </p:sp>
      <p:pic>
        <p:nvPicPr>
          <p:cNvPr id="10" name="Content Placeholder 9">
            <a:extLst>
              <a:ext uri="{FF2B5EF4-FFF2-40B4-BE49-F238E27FC236}">
                <a16:creationId xmlns:a16="http://schemas.microsoft.com/office/drawing/2014/main" id="{F2447CC8-8B34-423A-AA4C-3407FDCA0AC0}"/>
              </a:ext>
            </a:extLst>
          </p:cNvPr>
          <p:cNvPicPr>
            <a:picLocks noGrp="1" noChangeAspect="1"/>
          </p:cNvPicPr>
          <p:nvPr>
            <p:ph sz="quarter" idx="4"/>
          </p:nvPr>
        </p:nvPicPr>
        <p:blipFill>
          <a:blip r:embed="rId2"/>
          <a:stretch>
            <a:fillRect/>
          </a:stretch>
        </p:blipFill>
        <p:spPr>
          <a:xfrm>
            <a:off x="7063581" y="3573462"/>
            <a:ext cx="3114675" cy="2085975"/>
          </a:xfrm>
        </p:spPr>
      </p:pic>
    </p:spTree>
    <p:extLst>
      <p:ext uri="{BB962C8B-B14F-4D97-AF65-F5344CB8AC3E}">
        <p14:creationId xmlns:p14="http://schemas.microsoft.com/office/powerpoint/2010/main" val="65528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DE4-23DC-4DF1-BDDA-DEB01F0EBDE0}"/>
              </a:ext>
            </a:extLst>
          </p:cNvPr>
          <p:cNvSpPr>
            <a:spLocks noGrp="1"/>
          </p:cNvSpPr>
          <p:nvPr>
            <p:ph type="title"/>
          </p:nvPr>
        </p:nvSpPr>
        <p:spPr/>
        <p:txBody>
          <a:bodyPr>
            <a:normAutofit/>
          </a:bodyPr>
          <a:lstStyle/>
          <a:p>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Food Production</a:t>
            </a:r>
            <a:endParaRPr lang="en-US" sz="3200" dirty="0"/>
          </a:p>
        </p:txBody>
      </p:sp>
      <p:sp>
        <p:nvSpPr>
          <p:cNvPr id="3" name="Content Placeholder 2">
            <a:extLst>
              <a:ext uri="{FF2B5EF4-FFF2-40B4-BE49-F238E27FC236}">
                <a16:creationId xmlns:a16="http://schemas.microsoft.com/office/drawing/2014/main" id="{1D09270C-B0A9-408D-A1F7-2B723A61C923}"/>
              </a:ext>
            </a:extLst>
          </p:cNvPr>
          <p:cNvSpPr>
            <a:spLocks noGrp="1"/>
          </p:cNvSpPr>
          <p:nvPr>
            <p:ph sz="half" idx="1"/>
          </p:nvPr>
        </p:nvSpPr>
        <p:spPr/>
        <p:txBody>
          <a:bodyPr>
            <a:normAutofi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Crops grown- are barley, wheat, fall rye and pulses.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The staple industry in this region is agriculture.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Foods made-Iconic foods are made in Alberta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6" name="Content Placeholder 5">
            <a:extLst>
              <a:ext uri="{FF2B5EF4-FFF2-40B4-BE49-F238E27FC236}">
                <a16:creationId xmlns:a16="http://schemas.microsoft.com/office/drawing/2014/main" id="{C7C035C4-6D7D-4A96-A8ED-8EC267A542A2}"/>
              </a:ext>
            </a:extLst>
          </p:cNvPr>
          <p:cNvPicPr>
            <a:picLocks noGrp="1" noChangeAspect="1"/>
          </p:cNvPicPr>
          <p:nvPr>
            <p:ph sz="half" idx="2"/>
          </p:nvPr>
        </p:nvPicPr>
        <p:blipFill>
          <a:blip r:embed="rId3"/>
          <a:stretch>
            <a:fillRect/>
          </a:stretch>
        </p:blipFill>
        <p:spPr>
          <a:xfrm>
            <a:off x="7192370" y="1376640"/>
            <a:ext cx="3903261" cy="2607831"/>
          </a:xfrm>
        </p:spPr>
      </p:pic>
      <p:pic>
        <p:nvPicPr>
          <p:cNvPr id="8" name="Picture 7">
            <a:extLst>
              <a:ext uri="{FF2B5EF4-FFF2-40B4-BE49-F238E27FC236}">
                <a16:creationId xmlns:a16="http://schemas.microsoft.com/office/drawing/2014/main" id="{5F4012BE-B66A-4CD1-8854-168C06ED9DFA}"/>
              </a:ext>
            </a:extLst>
          </p:cNvPr>
          <p:cNvPicPr>
            <a:picLocks noChangeAspect="1"/>
          </p:cNvPicPr>
          <p:nvPr/>
        </p:nvPicPr>
        <p:blipFill>
          <a:blip r:embed="rId4"/>
          <a:stretch>
            <a:fillRect/>
          </a:stretch>
        </p:blipFill>
        <p:spPr>
          <a:xfrm>
            <a:off x="7192370" y="4091639"/>
            <a:ext cx="3998794" cy="2227274"/>
          </a:xfrm>
          <a:prstGeom prst="rect">
            <a:avLst/>
          </a:prstGeom>
        </p:spPr>
      </p:pic>
    </p:spTree>
    <p:extLst>
      <p:ext uri="{BB962C8B-B14F-4D97-AF65-F5344CB8AC3E}">
        <p14:creationId xmlns:p14="http://schemas.microsoft.com/office/powerpoint/2010/main" val="25089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8E3A-1674-4B0B-BC48-03FC2FCF3DE0}"/>
              </a:ext>
            </a:extLst>
          </p:cNvPr>
          <p:cNvSpPr>
            <a:spLocks noGrp="1"/>
          </p:cNvSpPr>
          <p:nvPr>
            <p:ph type="title"/>
          </p:nvPr>
        </p:nvSpPr>
        <p:spPr/>
        <p:txBody>
          <a:bodyPr/>
          <a:lstStyle/>
          <a:p>
            <a:r>
              <a:rPr lang="en-US" dirty="0"/>
              <a:t>Geographical influences </a:t>
            </a:r>
          </a:p>
        </p:txBody>
      </p:sp>
      <p:sp>
        <p:nvSpPr>
          <p:cNvPr id="7" name="Text Placeholder 6">
            <a:extLst>
              <a:ext uri="{FF2B5EF4-FFF2-40B4-BE49-F238E27FC236}">
                <a16:creationId xmlns:a16="http://schemas.microsoft.com/office/drawing/2014/main" id="{7BC4B674-313B-4E2A-9D44-A1D0B4760A21}"/>
              </a:ext>
            </a:extLst>
          </p:cNvPr>
          <p:cNvSpPr>
            <a:spLocks noGrp="1"/>
          </p:cNvSpPr>
          <p:nvPr>
            <p:ph type="body" idx="1"/>
          </p:nvPr>
        </p:nvSpPr>
        <p:spPr/>
        <p:txBody>
          <a:bodyPr/>
          <a:lstStyle/>
          <a:p>
            <a:r>
              <a:rPr lang="en-US" dirty="0"/>
              <a:t>Geography </a:t>
            </a:r>
          </a:p>
        </p:txBody>
      </p:sp>
      <p:sp>
        <p:nvSpPr>
          <p:cNvPr id="3" name="Content Placeholder 2">
            <a:extLst>
              <a:ext uri="{FF2B5EF4-FFF2-40B4-BE49-F238E27FC236}">
                <a16:creationId xmlns:a16="http://schemas.microsoft.com/office/drawing/2014/main" id="{17CF3167-5198-4468-B3DA-BCCA59AFB77C}"/>
              </a:ext>
            </a:extLst>
          </p:cNvPr>
          <p:cNvSpPr>
            <a:spLocks noGrp="1"/>
          </p:cNvSpPr>
          <p:nvPr>
            <p:ph sz="half" idx="2"/>
          </p:nvPr>
        </p:nvSpPr>
        <p:spPr/>
        <p:txBody>
          <a:bodyPr/>
          <a:lstStyle/>
          <a:p>
            <a:r>
              <a:rPr lang="en-US" dirty="0">
                <a:latin typeface="Times New Roman" panose="02020603050405020304" pitchFamily="18" charset="0"/>
                <a:cs typeface="Times New Roman" panose="02020603050405020304" pitchFamily="18" charset="0"/>
              </a:rPr>
              <a:t>Well watered and several valleys </a:t>
            </a:r>
          </a:p>
          <a:p>
            <a:r>
              <a:rPr lang="en-US" dirty="0">
                <a:latin typeface="Times New Roman" panose="02020603050405020304" pitchFamily="18" charset="0"/>
                <a:cs typeface="Times New Roman" panose="02020603050405020304" pitchFamily="18" charset="0"/>
              </a:rPr>
              <a:t>Rocky mountains</a:t>
            </a:r>
          </a:p>
          <a:p>
            <a:r>
              <a:rPr lang="en-US" dirty="0">
                <a:latin typeface="Times New Roman" panose="02020603050405020304" pitchFamily="18" charset="0"/>
                <a:cs typeface="Times New Roman" panose="02020603050405020304" pitchFamily="18" charset="0"/>
              </a:rPr>
              <a:t>Rivers- Slave river</a:t>
            </a:r>
          </a:p>
          <a:p>
            <a:r>
              <a:rPr lang="en-US" dirty="0">
                <a:latin typeface="Times New Roman" panose="02020603050405020304" pitchFamily="18" charset="0"/>
                <a:cs typeface="Times New Roman" panose="02020603050405020304" pitchFamily="18" charset="0"/>
              </a:rPr>
              <a:t>Common animals are cattle, sheep and pigs.</a:t>
            </a:r>
          </a:p>
        </p:txBody>
      </p:sp>
      <p:sp>
        <p:nvSpPr>
          <p:cNvPr id="8" name="Text Placeholder 7">
            <a:extLst>
              <a:ext uri="{FF2B5EF4-FFF2-40B4-BE49-F238E27FC236}">
                <a16:creationId xmlns:a16="http://schemas.microsoft.com/office/drawing/2014/main" id="{FCCB38AA-A249-4709-B907-103E9A5C6920}"/>
              </a:ext>
            </a:extLst>
          </p:cNvPr>
          <p:cNvSpPr>
            <a:spLocks noGrp="1"/>
          </p:cNvSpPr>
          <p:nvPr>
            <p:ph type="body" sz="quarter" idx="3"/>
          </p:nvPr>
        </p:nvSpPr>
        <p:spPr/>
        <p:txBody>
          <a:bodyPr/>
          <a:lstStyle/>
          <a:p>
            <a:pPr algn="ctr"/>
            <a:r>
              <a:rPr lang="en-US" dirty="0"/>
              <a:t>Mountains </a:t>
            </a:r>
          </a:p>
        </p:txBody>
      </p:sp>
      <p:pic>
        <p:nvPicPr>
          <p:cNvPr id="6" name="Content Placeholder 5">
            <a:extLst>
              <a:ext uri="{FF2B5EF4-FFF2-40B4-BE49-F238E27FC236}">
                <a16:creationId xmlns:a16="http://schemas.microsoft.com/office/drawing/2014/main" id="{9E8ED692-0C59-4BE8-ABE4-CFADFDBE1C9B}"/>
              </a:ext>
            </a:extLst>
          </p:cNvPr>
          <p:cNvPicPr>
            <a:picLocks noGrp="1" noChangeAspect="1"/>
          </p:cNvPicPr>
          <p:nvPr>
            <p:ph sz="quarter" idx="4"/>
          </p:nvPr>
        </p:nvPicPr>
        <p:blipFill>
          <a:blip r:embed="rId3"/>
          <a:stretch>
            <a:fillRect/>
          </a:stretch>
        </p:blipFill>
        <p:spPr>
          <a:xfrm>
            <a:off x="6883003" y="2587654"/>
            <a:ext cx="2181225" cy="2076450"/>
          </a:xfrm>
        </p:spPr>
      </p:pic>
      <p:pic>
        <p:nvPicPr>
          <p:cNvPr id="10" name="Picture 9">
            <a:extLst>
              <a:ext uri="{FF2B5EF4-FFF2-40B4-BE49-F238E27FC236}">
                <a16:creationId xmlns:a16="http://schemas.microsoft.com/office/drawing/2014/main" id="{85E16656-F6F7-44DD-BE8F-FFBEA36E311B}"/>
              </a:ext>
            </a:extLst>
          </p:cNvPr>
          <p:cNvPicPr>
            <a:picLocks noChangeAspect="1"/>
          </p:cNvPicPr>
          <p:nvPr/>
        </p:nvPicPr>
        <p:blipFill>
          <a:blip r:embed="rId4"/>
          <a:stretch>
            <a:fillRect/>
          </a:stretch>
        </p:blipFill>
        <p:spPr>
          <a:xfrm>
            <a:off x="7577931" y="4911843"/>
            <a:ext cx="2371725" cy="1838325"/>
          </a:xfrm>
          <a:prstGeom prst="rect">
            <a:avLst/>
          </a:prstGeom>
        </p:spPr>
      </p:pic>
      <p:pic>
        <p:nvPicPr>
          <p:cNvPr id="12" name="Picture 11">
            <a:extLst>
              <a:ext uri="{FF2B5EF4-FFF2-40B4-BE49-F238E27FC236}">
                <a16:creationId xmlns:a16="http://schemas.microsoft.com/office/drawing/2014/main" id="{CA391A7A-2EE1-4599-9ADF-740EE4E5CF9E}"/>
              </a:ext>
            </a:extLst>
          </p:cNvPr>
          <p:cNvPicPr>
            <a:picLocks noChangeAspect="1"/>
          </p:cNvPicPr>
          <p:nvPr/>
        </p:nvPicPr>
        <p:blipFill>
          <a:blip r:embed="rId5"/>
          <a:stretch>
            <a:fillRect/>
          </a:stretch>
        </p:blipFill>
        <p:spPr>
          <a:xfrm>
            <a:off x="9064228" y="2587654"/>
            <a:ext cx="2200275" cy="2038350"/>
          </a:xfrm>
          <a:prstGeom prst="rect">
            <a:avLst/>
          </a:prstGeom>
        </p:spPr>
      </p:pic>
    </p:spTree>
    <p:extLst>
      <p:ext uri="{BB962C8B-B14F-4D97-AF65-F5344CB8AC3E}">
        <p14:creationId xmlns:p14="http://schemas.microsoft.com/office/powerpoint/2010/main" val="133631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75EF5B-0C62-43EA-AF97-C41BF94A0268}"/>
              </a:ext>
            </a:extLst>
          </p:cNvPr>
          <p:cNvSpPr>
            <a:spLocks noGrp="1"/>
          </p:cNvSpPr>
          <p:nvPr>
            <p:ph type="title"/>
          </p:nvPr>
        </p:nvSpPr>
        <p:spPr/>
        <p:txBody>
          <a:bodyPr/>
          <a:lstStyle/>
          <a:p>
            <a:r>
              <a:rPr lang="en-US" dirty="0"/>
              <a:t>Cuisine in Alberta </a:t>
            </a:r>
          </a:p>
        </p:txBody>
      </p:sp>
      <p:sp>
        <p:nvSpPr>
          <p:cNvPr id="8" name="Content Placeholder 7">
            <a:extLst>
              <a:ext uri="{FF2B5EF4-FFF2-40B4-BE49-F238E27FC236}">
                <a16:creationId xmlns:a16="http://schemas.microsoft.com/office/drawing/2014/main" id="{552B1B67-FBCA-4A4F-896A-86633A8A0F31}"/>
              </a:ext>
            </a:extLst>
          </p:cNvPr>
          <p:cNvSpPr>
            <a:spLocks noGrp="1"/>
          </p:cNvSpPr>
          <p:nvPr>
            <p:ph sz="half" idx="1"/>
          </p:nvPr>
        </p:nvSpPr>
        <p:spPr>
          <a:xfrm>
            <a:off x="1244917" y="2603500"/>
            <a:ext cx="6111226" cy="4254500"/>
          </a:xfrm>
        </p:spPr>
        <p:txBody>
          <a:bodyPr>
            <a:noAutofit/>
          </a:bodyPr>
          <a:lstStyle/>
          <a:p>
            <a:r>
              <a:rPr lang="en-US" dirty="0"/>
              <a:t>Common dishes are iconic foods </a:t>
            </a:r>
          </a:p>
          <a:p>
            <a:pPr marL="0" marR="0" indent="0" algn="just">
              <a:lnSpc>
                <a:spcPct val="200000"/>
              </a:lnSpc>
              <a:spcBef>
                <a:spcPts val="0"/>
              </a:spcBef>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These foods include:</a:t>
            </a:r>
          </a:p>
          <a:p>
            <a:pPr marR="0" algn="just">
              <a:lnSpc>
                <a:spcPct val="200000"/>
              </a:lnSpc>
              <a:spcBef>
                <a:spcPts val="0"/>
              </a:spcBef>
              <a:spcAft>
                <a:spcPts val="800"/>
              </a:spcAft>
              <a:buFont typeface="Wingdings" panose="05000000000000000000" pitchFamily="2" charset="2"/>
              <a:buChar char="v"/>
            </a:pPr>
            <a:r>
              <a:rPr lang="en-US" dirty="0">
                <a:effectLst/>
                <a:latin typeface="Times New Roman" panose="02020603050405020304" pitchFamily="18" charset="0"/>
                <a:ea typeface="Calibri" panose="020F0502020204030204" pitchFamily="34" charset="0"/>
                <a:cs typeface="Times New Roman" panose="02020603050405020304" pitchFamily="18" charset="0"/>
              </a:rPr>
              <a:t> Alberta beef, </a:t>
            </a:r>
          </a:p>
          <a:p>
            <a:pPr marR="0" algn="just">
              <a:lnSpc>
                <a:spcPct val="200000"/>
              </a:lnSpc>
              <a:spcBef>
                <a:spcPts val="0"/>
              </a:spcBef>
              <a:spcAft>
                <a:spcPts val="800"/>
              </a:spcAft>
              <a:buFont typeface="Wingdings" panose="05000000000000000000" pitchFamily="2" charset="2"/>
              <a:buChar char="v"/>
            </a:pPr>
            <a:r>
              <a:rPr lang="en-US" dirty="0">
                <a:effectLst/>
                <a:latin typeface="Times New Roman" panose="02020603050405020304" pitchFamily="18" charset="0"/>
                <a:ea typeface="Calibri" panose="020F0502020204030204" pitchFamily="34" charset="0"/>
                <a:cs typeface="Times New Roman" panose="02020603050405020304" pitchFamily="18" charset="0"/>
              </a:rPr>
              <a:t>Pierogis  </a:t>
            </a:r>
          </a:p>
          <a:p>
            <a:pPr marR="0" algn="just">
              <a:lnSpc>
                <a:spcPct val="200000"/>
              </a:lnSpc>
              <a:spcBef>
                <a:spcPts val="0"/>
              </a:spcBef>
              <a:spcAft>
                <a:spcPts val="800"/>
              </a:spcAft>
              <a:buFont typeface="Wingdings" panose="05000000000000000000" pitchFamily="2" charset="2"/>
              <a:buChar char="v"/>
            </a:pPr>
            <a:r>
              <a:rPr lang="en-US" dirty="0">
                <a:effectLst/>
                <a:latin typeface="Times New Roman" panose="02020603050405020304" pitchFamily="18" charset="0"/>
                <a:ea typeface="Calibri" panose="020F0502020204030204" pitchFamily="34" charset="0"/>
                <a:cs typeface="Times New Roman" panose="02020603050405020304" pitchFamily="18" charset="0"/>
              </a:rPr>
              <a:t>Green onion cakes, </a:t>
            </a:r>
          </a:p>
          <a:p>
            <a:pPr marR="0" algn="just">
              <a:lnSpc>
                <a:spcPct val="200000"/>
              </a:lnSpc>
              <a:spcBef>
                <a:spcPts val="0"/>
              </a:spcBef>
              <a:spcAft>
                <a:spcPts val="800"/>
              </a:spcAft>
              <a:buFont typeface="Wingdings" panose="05000000000000000000" pitchFamily="2" charset="2"/>
              <a:buChar char="v"/>
            </a:pPr>
            <a:r>
              <a:rPr lang="en-US" dirty="0">
                <a:effectLst/>
                <a:latin typeface="Times New Roman" panose="02020603050405020304" pitchFamily="18" charset="0"/>
                <a:ea typeface="Calibri" panose="020F0502020204030204" pitchFamily="34" charset="0"/>
                <a:cs typeface="Times New Roman" panose="02020603050405020304" pitchFamily="18" charset="0"/>
              </a:rPr>
              <a:t>, Bloody Caesar, and</a:t>
            </a:r>
          </a:p>
          <a:p>
            <a:pPr marR="0" algn="just">
              <a:lnSpc>
                <a:spcPct val="200000"/>
              </a:lnSpc>
              <a:spcBef>
                <a:spcPts val="0"/>
              </a:spcBef>
              <a:spcAft>
                <a:spcPts val="800"/>
              </a:spcAft>
              <a:buFont typeface="Wingdings" panose="05000000000000000000" pitchFamily="2" charset="2"/>
              <a:buChar char="v"/>
            </a:pPr>
            <a:r>
              <a:rPr lang="en-US" dirty="0">
                <a:effectLst/>
                <a:latin typeface="Times New Roman" panose="02020603050405020304" pitchFamily="18" charset="0"/>
                <a:ea typeface="Calibri" panose="020F0502020204030204" pitchFamily="34" charset="0"/>
                <a:cs typeface="Times New Roman" panose="02020603050405020304" pitchFamily="18" charset="0"/>
              </a:rPr>
              <a:t> Ginger Beef</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1" name="Content Placeholder 10">
            <a:extLst>
              <a:ext uri="{FF2B5EF4-FFF2-40B4-BE49-F238E27FC236}">
                <a16:creationId xmlns:a16="http://schemas.microsoft.com/office/drawing/2014/main" id="{B0A2E091-4FC1-4E61-82E5-0057495B7B7E}"/>
              </a:ext>
            </a:extLst>
          </p:cNvPr>
          <p:cNvPicPr>
            <a:picLocks noGrp="1" noChangeAspect="1"/>
          </p:cNvPicPr>
          <p:nvPr>
            <p:ph sz="half" idx="2"/>
          </p:nvPr>
        </p:nvPicPr>
        <p:blipFill>
          <a:blip r:embed="rId3"/>
          <a:stretch>
            <a:fillRect/>
          </a:stretch>
        </p:blipFill>
        <p:spPr>
          <a:xfrm>
            <a:off x="8324103" y="3922120"/>
            <a:ext cx="2875058" cy="2324100"/>
          </a:xfrm>
        </p:spPr>
      </p:pic>
      <p:pic>
        <p:nvPicPr>
          <p:cNvPr id="13" name="Picture 12">
            <a:extLst>
              <a:ext uri="{FF2B5EF4-FFF2-40B4-BE49-F238E27FC236}">
                <a16:creationId xmlns:a16="http://schemas.microsoft.com/office/drawing/2014/main" id="{D732D7D2-64EF-445A-9DC0-8EFBD3B4338F}"/>
              </a:ext>
            </a:extLst>
          </p:cNvPr>
          <p:cNvPicPr>
            <a:picLocks noChangeAspect="1"/>
          </p:cNvPicPr>
          <p:nvPr/>
        </p:nvPicPr>
        <p:blipFill>
          <a:blip r:embed="rId4"/>
          <a:stretch>
            <a:fillRect/>
          </a:stretch>
        </p:blipFill>
        <p:spPr>
          <a:xfrm>
            <a:off x="8324103" y="2120449"/>
            <a:ext cx="2875058" cy="1947093"/>
          </a:xfrm>
          <a:prstGeom prst="rect">
            <a:avLst/>
          </a:prstGeom>
        </p:spPr>
      </p:pic>
    </p:spTree>
    <p:extLst>
      <p:ext uri="{BB962C8B-B14F-4D97-AF65-F5344CB8AC3E}">
        <p14:creationId xmlns:p14="http://schemas.microsoft.com/office/powerpoint/2010/main" val="776748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723C-863B-400B-8693-532E4532A64A}"/>
              </a:ext>
            </a:extLst>
          </p:cNvPr>
          <p:cNvSpPr>
            <a:spLocks noGrp="1"/>
          </p:cNvSpPr>
          <p:nvPr>
            <p:ph type="title"/>
          </p:nvPr>
        </p:nvSpPr>
        <p:spPr/>
        <p:txBody>
          <a:bodyPr/>
          <a:lstStyle/>
          <a:p>
            <a:r>
              <a:rPr lang="en-US" b="0" i="0" dirty="0">
                <a:solidFill>
                  <a:srgbClr val="1D1D1D"/>
                </a:solidFill>
                <a:effectLst/>
                <a:latin typeface="helvetica neue"/>
              </a:rPr>
              <a:t> CULTURAL INFLUENCES</a:t>
            </a:r>
            <a:endParaRPr lang="en-US" dirty="0"/>
          </a:p>
        </p:txBody>
      </p:sp>
      <p:sp>
        <p:nvSpPr>
          <p:cNvPr id="3" name="Content Placeholder 2">
            <a:extLst>
              <a:ext uri="{FF2B5EF4-FFF2-40B4-BE49-F238E27FC236}">
                <a16:creationId xmlns:a16="http://schemas.microsoft.com/office/drawing/2014/main" id="{76DEC657-CDE8-478C-A465-EB5150D995C9}"/>
              </a:ext>
            </a:extLst>
          </p:cNvPr>
          <p:cNvSpPr>
            <a:spLocks noGrp="1"/>
          </p:cNvSpPr>
          <p:nvPr>
            <p:ph sz="half" idx="1"/>
          </p:nvPr>
        </p:nvSpPr>
        <p:spPr/>
        <p:txBody>
          <a:bodyPr>
            <a:normAutofit/>
          </a:bodyPr>
          <a:lstStyle/>
          <a:p>
            <a:r>
              <a:rPr lang="en-US" dirty="0">
                <a:latin typeface="Times New Roman" panose="02020603050405020304" pitchFamily="18" charset="0"/>
                <a:cs typeface="Times New Roman" panose="02020603050405020304" pitchFamily="18" charset="0"/>
              </a:rPr>
              <a:t>Chinese and Indians are immigrants in Alberta</a:t>
            </a:r>
          </a:p>
          <a:p>
            <a:r>
              <a:rPr lang="en-US" dirty="0">
                <a:latin typeface="Times New Roman" panose="02020603050405020304" pitchFamily="18" charset="0"/>
                <a:cs typeface="Times New Roman" panose="02020603050405020304" pitchFamily="18" charset="0"/>
              </a:rPr>
              <a:t>Present immigrants in Alberta are</a:t>
            </a:r>
          </a:p>
          <a:p>
            <a:r>
              <a:rPr lang="en-US" dirty="0">
                <a:latin typeface="Times New Roman" panose="02020603050405020304" pitchFamily="18" charset="0"/>
                <a:cs typeface="Times New Roman" panose="02020603050405020304" pitchFamily="18" charset="0"/>
              </a:rPr>
              <a:t>Mexican and</a:t>
            </a:r>
          </a:p>
          <a:p>
            <a:r>
              <a:rPr lang="en-US" dirty="0">
                <a:latin typeface="Times New Roman" panose="02020603050405020304" pitchFamily="18" charset="0"/>
                <a:cs typeface="Times New Roman" panose="02020603050405020304" pitchFamily="18" charset="0"/>
              </a:rPr>
              <a:t> Philippines </a:t>
            </a:r>
          </a:p>
          <a:p>
            <a:r>
              <a:rPr lang="en-US" dirty="0">
                <a:latin typeface="Times New Roman" panose="02020603050405020304" pitchFamily="18" charset="0"/>
                <a:cs typeface="Times New Roman" panose="02020603050405020304" pitchFamily="18" charset="0"/>
              </a:rPr>
              <a:t>Beef is the common type of foods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Other foods are</a:t>
            </a:r>
          </a:p>
          <a:p>
            <a:pPr marL="0" indent="0">
              <a:buNone/>
            </a:pPr>
            <a:r>
              <a:rPr lang="en-US" dirty="0">
                <a:latin typeface="Times New Roman" panose="02020603050405020304" pitchFamily="18" charset="0"/>
                <a:cs typeface="Times New Roman" panose="02020603050405020304" pitchFamily="18" charset="0"/>
              </a:rPr>
              <a:t> cucumbers, cabbage, pumpkins, corn and beets among others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4A018866-2743-40E9-800D-220B1D92DD20}"/>
              </a:ext>
            </a:extLst>
          </p:cNvPr>
          <p:cNvPicPr>
            <a:picLocks noGrp="1" noChangeAspect="1"/>
          </p:cNvPicPr>
          <p:nvPr>
            <p:ph sz="half" idx="2"/>
          </p:nvPr>
        </p:nvPicPr>
        <p:blipFill>
          <a:blip r:embed="rId3"/>
          <a:stretch>
            <a:fillRect/>
          </a:stretch>
        </p:blipFill>
        <p:spPr>
          <a:xfrm>
            <a:off x="7273131" y="3421062"/>
            <a:ext cx="2695575" cy="1743075"/>
          </a:xfrm>
        </p:spPr>
      </p:pic>
    </p:spTree>
    <p:extLst>
      <p:ext uri="{BB962C8B-B14F-4D97-AF65-F5344CB8AC3E}">
        <p14:creationId xmlns:p14="http://schemas.microsoft.com/office/powerpoint/2010/main" val="380931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343E-0C9F-4A01-B5CC-E2BA6E57DFAD}"/>
              </a:ext>
            </a:extLst>
          </p:cNvPr>
          <p:cNvSpPr>
            <a:spLocks noGrp="1"/>
          </p:cNvSpPr>
          <p:nvPr>
            <p:ph type="title"/>
          </p:nvPr>
        </p:nvSpPr>
        <p:spPr/>
        <p:txBody>
          <a:bodyPr/>
          <a:lstStyle/>
          <a:p>
            <a:r>
              <a:rPr lang="en-US" dirty="0"/>
              <a:t>Recipe </a:t>
            </a:r>
          </a:p>
        </p:txBody>
      </p:sp>
      <p:sp>
        <p:nvSpPr>
          <p:cNvPr id="3" name="Content Placeholder 2">
            <a:extLst>
              <a:ext uri="{FF2B5EF4-FFF2-40B4-BE49-F238E27FC236}">
                <a16:creationId xmlns:a16="http://schemas.microsoft.com/office/drawing/2014/main" id="{F3E47E34-D4D8-45B8-9B73-B68C3E36E333}"/>
              </a:ext>
            </a:extLst>
          </p:cNvPr>
          <p:cNvSpPr>
            <a:spLocks noGrp="1"/>
          </p:cNvSpPr>
          <p:nvPr>
            <p:ph sz="half" idx="1"/>
          </p:nvPr>
        </p:nvSpPr>
        <p:spPr>
          <a:xfrm>
            <a:off x="838199" y="1825624"/>
            <a:ext cx="6285931" cy="5707939"/>
          </a:xfrm>
        </p:spPr>
        <p:txBody>
          <a:bodyPr>
            <a:noAutofit/>
          </a:bodyPr>
          <a:lstStyle/>
          <a:p>
            <a:pPr marL="0" marR="0" indent="0" algn="just">
              <a:lnSpc>
                <a:spcPct val="200000"/>
              </a:lnSpc>
              <a:spcBef>
                <a:spcPts val="0"/>
              </a:spcBef>
              <a:spcAft>
                <a:spcPts val="80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Mutton Pilau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200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Ingredients: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250 gm Mutton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300 gm basmati rice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 onions, chopped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 potatoes, peeled, cut in 4 pieces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½ tsp cumin, turmeric powder, roasted cumin powder, butter, oil, garlic paste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80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Chopped coriander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pic>
        <p:nvPicPr>
          <p:cNvPr id="5" name="Content Placeholder 4">
            <a:extLst>
              <a:ext uri="{FF2B5EF4-FFF2-40B4-BE49-F238E27FC236}">
                <a16:creationId xmlns:a16="http://schemas.microsoft.com/office/drawing/2014/main" id="{0609046F-9C52-4404-9713-3199ACA549DB}"/>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56715" y="1241946"/>
            <a:ext cx="2279791" cy="1578194"/>
          </a:xfrm>
          <a:prstGeom prst="rect">
            <a:avLst/>
          </a:prstGeom>
          <a:noFill/>
          <a:ln>
            <a:noFill/>
          </a:ln>
        </p:spPr>
      </p:pic>
      <p:pic>
        <p:nvPicPr>
          <p:cNvPr id="6" name="Picture 5" descr="Image result for recipe for american pilau">
            <a:extLst>
              <a:ext uri="{FF2B5EF4-FFF2-40B4-BE49-F238E27FC236}">
                <a16:creationId xmlns:a16="http://schemas.microsoft.com/office/drawing/2014/main" id="{4DEF4AA6-4453-4395-9D5A-2DE5219F9C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56715" y="3180611"/>
            <a:ext cx="2159652" cy="1714500"/>
          </a:xfrm>
          <a:prstGeom prst="rect">
            <a:avLst/>
          </a:prstGeom>
          <a:noFill/>
          <a:ln>
            <a:noFill/>
          </a:ln>
        </p:spPr>
      </p:pic>
      <p:pic>
        <p:nvPicPr>
          <p:cNvPr id="7" name="Picture 6" descr="See the source image">
            <a:extLst>
              <a:ext uri="{FF2B5EF4-FFF2-40B4-BE49-F238E27FC236}">
                <a16:creationId xmlns:a16="http://schemas.microsoft.com/office/drawing/2014/main" id="{B7C2BED8-7839-4180-8835-29455E07206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083923" y="1191580"/>
            <a:ext cx="1906245" cy="3703531"/>
          </a:xfrm>
          <a:prstGeom prst="rect">
            <a:avLst/>
          </a:prstGeom>
          <a:noFill/>
          <a:ln>
            <a:noFill/>
          </a:ln>
        </p:spPr>
      </p:pic>
    </p:spTree>
    <p:extLst>
      <p:ext uri="{BB962C8B-B14F-4D97-AF65-F5344CB8AC3E}">
        <p14:creationId xmlns:p14="http://schemas.microsoft.com/office/powerpoint/2010/main" val="296830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B6AC-D878-4266-A725-CCA2BCF0D4F6}"/>
              </a:ext>
            </a:extLst>
          </p:cNvPr>
          <p:cNvSpPr>
            <a:spLocks noGrp="1"/>
          </p:cNvSpPr>
          <p:nvPr>
            <p:ph type="title"/>
          </p:nvPr>
        </p:nvSpPr>
        <p:spPr/>
        <p:txBody>
          <a:bodyPr/>
          <a:lstStyle/>
          <a:p>
            <a:r>
              <a:rPr lang="en-US" dirty="0"/>
              <a:t>Restaurant </a:t>
            </a:r>
          </a:p>
        </p:txBody>
      </p:sp>
      <p:sp>
        <p:nvSpPr>
          <p:cNvPr id="3" name="Content Placeholder 2">
            <a:extLst>
              <a:ext uri="{FF2B5EF4-FFF2-40B4-BE49-F238E27FC236}">
                <a16:creationId xmlns:a16="http://schemas.microsoft.com/office/drawing/2014/main" id="{2B93FAAB-2E40-48BD-91FB-7FB64F947752}"/>
              </a:ext>
            </a:extLst>
          </p:cNvPr>
          <p:cNvSpPr>
            <a:spLocks noGrp="1"/>
          </p:cNvSpPr>
          <p:nvPr>
            <p:ph sz="half" idx="1"/>
          </p:nvPr>
        </p:nvSpPr>
        <p:spPr>
          <a:xfrm>
            <a:off x="838200" y="1825624"/>
            <a:ext cx="7486934" cy="4493289"/>
          </a:xfrm>
        </p:spPr>
        <p:txBody>
          <a:bodyPr>
            <a:noAutofit/>
          </a:bodyPr>
          <a:lstStyle/>
          <a:p>
            <a:pPr marL="0" marR="0" indent="0" algn="just">
              <a:lnSpc>
                <a:spcPct val="200000"/>
              </a:lnSpc>
              <a:spcBef>
                <a:spcPts val="0"/>
              </a:spcBef>
              <a:spcAft>
                <a:spcPts val="80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Tabule is a restaurant in Toronto that has Mutton Pilau.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200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200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Tabule restaurant is 494 Front St. Toronto 416-583-5914 in the Canary district.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200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Local Restaurant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200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Tommy’s Kitchen is a local restaurant in my region that celebrates local cuisine.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pic>
        <p:nvPicPr>
          <p:cNvPr id="6" name="Content Placeholder 5">
            <a:extLst>
              <a:ext uri="{FF2B5EF4-FFF2-40B4-BE49-F238E27FC236}">
                <a16:creationId xmlns:a16="http://schemas.microsoft.com/office/drawing/2014/main" id="{374F222B-F4D4-47ED-AB98-101DD8FCFD6C}"/>
              </a:ext>
            </a:extLst>
          </p:cNvPr>
          <p:cNvPicPr>
            <a:picLocks noGrp="1" noChangeAspect="1"/>
          </p:cNvPicPr>
          <p:nvPr>
            <p:ph sz="half" idx="2"/>
          </p:nvPr>
        </p:nvPicPr>
        <p:blipFill>
          <a:blip r:embed="rId2"/>
          <a:stretch>
            <a:fillRect/>
          </a:stretch>
        </p:blipFill>
        <p:spPr>
          <a:xfrm>
            <a:off x="8802804" y="2560254"/>
            <a:ext cx="3289112" cy="3349826"/>
          </a:xfrm>
        </p:spPr>
      </p:pic>
      <p:pic>
        <p:nvPicPr>
          <p:cNvPr id="8" name="Picture 7">
            <a:extLst>
              <a:ext uri="{FF2B5EF4-FFF2-40B4-BE49-F238E27FC236}">
                <a16:creationId xmlns:a16="http://schemas.microsoft.com/office/drawing/2014/main" id="{B4B321E9-8E45-4E03-A905-935AAED2DF1F}"/>
              </a:ext>
            </a:extLst>
          </p:cNvPr>
          <p:cNvPicPr>
            <a:picLocks noChangeAspect="1"/>
          </p:cNvPicPr>
          <p:nvPr/>
        </p:nvPicPr>
        <p:blipFill>
          <a:blip r:embed="rId3"/>
          <a:stretch>
            <a:fillRect/>
          </a:stretch>
        </p:blipFill>
        <p:spPr>
          <a:xfrm>
            <a:off x="8802805" y="4937556"/>
            <a:ext cx="3289111" cy="1619250"/>
          </a:xfrm>
          <a:prstGeom prst="rect">
            <a:avLst/>
          </a:prstGeom>
        </p:spPr>
      </p:pic>
    </p:spTree>
    <p:extLst>
      <p:ext uri="{BB962C8B-B14F-4D97-AF65-F5344CB8AC3E}">
        <p14:creationId xmlns:p14="http://schemas.microsoft.com/office/powerpoint/2010/main" val="377653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7BB266-E311-48F0-9EA8-E4D2790FBAFA}"/>
              </a:ext>
            </a:extLst>
          </p:cNvPr>
          <p:cNvSpPr>
            <a:spLocks noGrp="1"/>
          </p:cNvSpPr>
          <p:nvPr>
            <p:ph type="title"/>
          </p:nvPr>
        </p:nvSpPr>
        <p:spPr/>
        <p:txBody>
          <a:bodyPr/>
          <a:lstStyle/>
          <a:p>
            <a:r>
              <a:rPr lang="en-US" dirty="0"/>
              <a:t>References </a:t>
            </a:r>
          </a:p>
        </p:txBody>
      </p:sp>
      <p:sp>
        <p:nvSpPr>
          <p:cNvPr id="6" name="Content Placeholder 5">
            <a:extLst>
              <a:ext uri="{FF2B5EF4-FFF2-40B4-BE49-F238E27FC236}">
                <a16:creationId xmlns:a16="http://schemas.microsoft.com/office/drawing/2014/main" id="{E502E113-B702-416F-8D79-3E3427B273A2}"/>
              </a:ext>
            </a:extLst>
          </p:cNvPr>
          <p:cNvSpPr>
            <a:spLocks noGrp="1"/>
          </p:cNvSpPr>
          <p:nvPr>
            <p:ph idx="1"/>
          </p:nvPr>
        </p:nvSpPr>
        <p:spPr/>
        <p:txBody>
          <a:bodyPr/>
          <a:lstStyle/>
          <a:p>
            <a:pPr marL="822960" marR="0" indent="-457200" algn="l">
              <a:lnSpc>
                <a:spcPct val="200000"/>
              </a:lnSpc>
              <a:spcBef>
                <a:spcPts val="0"/>
              </a:spcBef>
              <a:spcAft>
                <a:spcPts val="800"/>
              </a:spcAft>
            </a:pPr>
            <a:r>
              <a:rPr lang="en-US" sz="1800"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MacLean's  (2014).Who earns what: From farm to table. The average salaries of the people who bring us our food. </a:t>
            </a:r>
            <a:r>
              <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https://www.macleans.ca/economy/money-economy/from-farm-to-table/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5760" marR="0" indent="0" algn="l">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https://theculturetrip.com/north-america/canada/articles/10-signature-canadian-dishes-and-where-to-try-them/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2903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97</TotalTime>
  <Words>854</Words>
  <Application>Microsoft Office PowerPoint</Application>
  <PresentationFormat>Widescreen</PresentationFormat>
  <Paragraphs>74</Paragraphs>
  <Slides>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vt:lpstr>
      <vt:lpstr>Calibri</vt:lpstr>
      <vt:lpstr>Century Gothic</vt:lpstr>
      <vt:lpstr>helvetica neue</vt:lpstr>
      <vt:lpstr>Times New Roman</vt:lpstr>
      <vt:lpstr>Wingdings</vt:lpstr>
      <vt:lpstr>Wingdings 3</vt:lpstr>
      <vt:lpstr>Ion Boardroom</vt:lpstr>
      <vt:lpstr>Alberto Food production  Name  Institution </vt:lpstr>
      <vt:lpstr>Food production in Alberto </vt:lpstr>
      <vt:lpstr>Food Production</vt:lpstr>
      <vt:lpstr>Geographical influences </vt:lpstr>
      <vt:lpstr>Cuisine in Alberta </vt:lpstr>
      <vt:lpstr> CULTURAL INFLUENCES</vt:lpstr>
      <vt:lpstr>Recipe </vt:lpstr>
      <vt:lpstr>Restaurant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Alberto Food production  Name  Institution </dc:title>
  <dc:creator>user 1</dc:creator>
  <cp:lastModifiedBy>user 1</cp:lastModifiedBy>
  <cp:revision>17</cp:revision>
  <dcterms:created xsi:type="dcterms:W3CDTF">2021-03-07T20:19:16Z</dcterms:created>
  <dcterms:modified xsi:type="dcterms:W3CDTF">2021-03-07T21:56:50Z</dcterms:modified>
</cp:coreProperties>
</file>